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3" r:id="rId5"/>
    <p:sldId id="259" r:id="rId6"/>
    <p:sldId id="261" r:id="rId7"/>
    <p:sldId id="262" r:id="rId8"/>
    <p:sldId id="260" r:id="rId9"/>
    <p:sldId id="267" r:id="rId10"/>
    <p:sldId id="264" r:id="rId11"/>
    <p:sldId id="268" r:id="rId12"/>
    <p:sldId id="266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900" y="-2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C905-C57A-496D-9EDC-6D61154716B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9B13-F284-466C-958F-2DD900B9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C905-C57A-496D-9EDC-6D61154716B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9B13-F284-466C-958F-2DD900B9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8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C905-C57A-496D-9EDC-6D61154716B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9B13-F284-466C-958F-2DD900B9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C905-C57A-496D-9EDC-6D61154716B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9B13-F284-466C-958F-2DD900B9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C905-C57A-496D-9EDC-6D61154716B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9B13-F284-466C-958F-2DD900B9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1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C905-C57A-496D-9EDC-6D61154716B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9B13-F284-466C-958F-2DD900B9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C905-C57A-496D-9EDC-6D61154716B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9B13-F284-466C-958F-2DD900B9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C905-C57A-496D-9EDC-6D61154716B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9B13-F284-466C-958F-2DD900B9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0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2BAA77-BE73-4ADF-B0D8-3D58912CD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C905-C57A-496D-9EDC-6D61154716B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9B13-F284-466C-958F-2DD900B9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C905-C57A-496D-9EDC-6D61154716B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9B13-F284-466C-958F-2DD900B9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4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C905-C57A-496D-9EDC-6D61154716B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19B13-F284-466C-958F-2DD900B96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A364C2-0B7C-4A70-922E-8D192DE83884}"/>
              </a:ext>
            </a:extLst>
          </p:cNvPr>
          <p:cNvSpPr txBox="1"/>
          <p:nvPr/>
        </p:nvSpPr>
        <p:spPr>
          <a:xfrm>
            <a:off x="0" y="1048256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สถาบันอาชีวศึกษาเกษตรภาคเหนือ</a:t>
            </a:r>
          </a:p>
          <a:p>
            <a:pPr algn="ctr"/>
            <a:r>
              <a:rPr lang="th-TH" sz="3200" b="1" dirty="0">
                <a:latin typeface="DB Heavent" panose="02000506060000020004" pitchFamily="2" charset="-34"/>
                <a:cs typeface="DB Heavent" panose="02000506060000020004" pitchFamily="2" charset="-34"/>
              </a:rPr>
              <a:t>และ</a:t>
            </a:r>
          </a:p>
          <a:p>
            <a:pPr algn="ctr"/>
            <a:r>
              <a:rPr lang="th-TH" sz="60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วิทยาลัยเกษตรและเทคโนโลยีตาก</a:t>
            </a:r>
            <a:endParaRPr lang="en-US" sz="6000" b="1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112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B31E1-7198-4378-8680-BBCD36F6DCEB}"/>
              </a:ext>
            </a:extLst>
          </p:cNvPr>
          <p:cNvSpPr txBox="1"/>
          <p:nvPr/>
        </p:nvSpPr>
        <p:spPr>
          <a:xfrm>
            <a:off x="0" y="692604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60000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ฟื้นฟู พัฒนาแหล่งน้ำในพื้นที่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C6FB42-8EB2-4C15-AC5E-C821C80E2372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วิทยาลัยเกษตรและเทคโนโลยีตาก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C084C4-BDB5-495E-8EBA-28C8E3EDEA7C}"/>
              </a:ext>
            </a:extLst>
          </p:cNvPr>
          <p:cNvSpPr txBox="1"/>
          <p:nvPr/>
        </p:nvSpPr>
        <p:spPr>
          <a:xfrm>
            <a:off x="248093" y="1417588"/>
            <a:ext cx="8895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accent2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พื้นที่ฝั่งเกษตรกรรม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ต้นทุนน้ำ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น้ำฝน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endParaRPr lang="th-TH" sz="2400" dirty="0"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แม่น้ำปิง (ระบบสูบน้ำด้วยไฟฟ้า 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3 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สถานี ร่วมกับระบบสูบน้ำพลังงานแสงอาทิตย์)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แหล่งกักเก็บน้ำ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สระน้ำ </a:t>
            </a:r>
            <a:r>
              <a:rPr lang="en-US" sz="2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1 </a:t>
            </a:r>
            <a:r>
              <a:rPr lang="th-TH" sz="2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แห่ง 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(กักเก็บน้ำฝน และน้ำหลากในพื้นที่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สระน้ำ </a:t>
            </a:r>
            <a:r>
              <a:rPr lang="en-US" sz="2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2 </a:t>
            </a:r>
            <a:r>
              <a:rPr lang="th-TH" sz="2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แห่ง 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(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กักเก็บน้ำจากระบบสูบน้ำพลังงานแสงอาทิตย์)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ระบบประปาผิวดิน 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1 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แห่ง</a:t>
            </a:r>
          </a:p>
        </p:txBody>
      </p:sp>
    </p:spTree>
    <p:extLst>
      <p:ext uri="{BB962C8B-B14F-4D97-AF65-F5344CB8AC3E}">
        <p14:creationId xmlns:p14="http://schemas.microsoft.com/office/powerpoint/2010/main" val="85178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B31E1-7198-4378-8680-BBCD36F6DCEB}"/>
              </a:ext>
            </a:extLst>
          </p:cNvPr>
          <p:cNvSpPr txBox="1"/>
          <p:nvPr/>
        </p:nvSpPr>
        <p:spPr>
          <a:xfrm>
            <a:off x="0" y="692604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60000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ฟื้นฟู พัฒนาแหล่งน้ำในพื้นที่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C6FB42-8EB2-4C15-AC5E-C821C80E2372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วิทยาลัยเกษตรและเทคโนโลยีตาก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C084C4-BDB5-495E-8EBA-28C8E3EDEA7C}"/>
              </a:ext>
            </a:extLst>
          </p:cNvPr>
          <p:cNvSpPr txBox="1"/>
          <p:nvPr/>
        </p:nvSpPr>
        <p:spPr>
          <a:xfrm>
            <a:off x="248093" y="1417588"/>
            <a:ext cx="889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ต้นทุนน้ำ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แม่น้ำปิง (ระบบสูบน้ำด้วยไฟฟ้า 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3 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สถานี ร่วมกับระบบสูบน้ำพลังงานแสงอาทิตย์)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AE121E-6FAB-4D56-A7A4-7F0C6D730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3" y="2597822"/>
            <a:ext cx="4254396" cy="2393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B080F6-1CAA-46BA-A471-187407557069}"/>
              </a:ext>
            </a:extLst>
          </p:cNvPr>
          <p:cNvSpPr txBox="1"/>
          <p:nvPr/>
        </p:nvSpPr>
        <p:spPr>
          <a:xfrm>
            <a:off x="248094" y="2207124"/>
            <a:ext cx="864781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latin typeface="DB Heavent" panose="02000506060000020004" pitchFamily="2" charset="-34"/>
                <a:cs typeface="DB Heavent" panose="02000506060000020004" pitchFamily="2" charset="-34"/>
              </a:rPr>
              <a:t>ระบบสูบน้ำด้วยไฟฟ้า (ริมแม่น้ำปิง) เข้าแปลงนา ผ่านระบบเหมืองจ่ายน้ำ</a:t>
            </a:r>
            <a:endParaRPr lang="en-US" sz="160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8341F3-80AB-45A5-B5F0-7B6565679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7822"/>
            <a:ext cx="4254396" cy="23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8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B31E1-7198-4378-8680-BBCD36F6DCEB}"/>
              </a:ext>
            </a:extLst>
          </p:cNvPr>
          <p:cNvSpPr txBox="1"/>
          <p:nvPr/>
        </p:nvSpPr>
        <p:spPr>
          <a:xfrm>
            <a:off x="0" y="692604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60000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ฟื้นฟู พัฒนาแหล่งน้ำในพื้นที่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C6FB42-8EB2-4C15-AC5E-C821C80E2372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สถาบันอาชีวศึกษาเกษตรภาคเหนือ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C084C4-BDB5-495E-8EBA-28C8E3EDEA7C}"/>
              </a:ext>
            </a:extLst>
          </p:cNvPr>
          <p:cNvSpPr txBox="1"/>
          <p:nvPr/>
        </p:nvSpPr>
        <p:spPr>
          <a:xfrm>
            <a:off x="248093" y="1462045"/>
            <a:ext cx="8895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การใช้ประโยชน์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ระบบประปาสำหรับน้ำอุปโภค บริโภค (อาคารเรียน บ้านพักครู อาจารย์ และนักเรียน)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พื้นที่การเพาะปลูก ข้าว ข้าวโพด อ้อย อื่นๆ และประมง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แนวทางฟื้นฟู พัฒนาแหล่งน้ำ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เน้นพื้นที่ด้านแปลงเพาะปลูกข้าว ข้าวโพด อ้อย อื่นๆ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ขุดขยายสระน้ำเดิม (รับน้ำฝนและน้ำหลากในพื้นที่)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เชื่อมต่อระบบสูบน้ำด้วยพลังงานไฟฟ้า (สูบเข้าที่นา) เติมน้ำเข้าสระ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พัฒนาระบบกระจายน้ำเข้าสู่แปลงเกษตร เกิดการหมุนเวียนน้ำในพื้นที่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ระบบสูบน้ำด้วยพลังงานไฟฟ้า (สูบเข้าที่นา) อาจเสริมระบบพลังงานแสงอาทิตย์</a:t>
            </a:r>
            <a:endParaRPr lang="en-US" sz="240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216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B31E1-7198-4378-8680-BBCD36F6DCEB}"/>
              </a:ext>
            </a:extLst>
          </p:cNvPr>
          <p:cNvSpPr txBox="1"/>
          <p:nvPr/>
        </p:nvSpPr>
        <p:spPr>
          <a:xfrm>
            <a:off x="0" y="692604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60000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ฟื้นฟู พัฒนาแหล่งน้ำในพื้นที่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C6FB42-8EB2-4C15-AC5E-C821C80E2372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สถาบันอาชีวศึกษาเกษตรภาคเหนือ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C084C4-BDB5-495E-8EBA-28C8E3EDEA7C}"/>
              </a:ext>
            </a:extLst>
          </p:cNvPr>
          <p:cNvSpPr txBox="1"/>
          <p:nvPr/>
        </p:nvSpPr>
        <p:spPr>
          <a:xfrm>
            <a:off x="248093" y="1308263"/>
            <a:ext cx="8895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แนวทางฟื้นฟู พัฒนาแหล่งน้ำ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เน้นพื้นที่ด้านแปลงเพาะปลูกข้าว ข้าวโพด อ้อย อื่นๆ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ขุดขยายสระน้ำเดิม (รับน้ำฝนและน้ำหลากในพื้นที่)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162609-663D-4F2B-95A8-9736A6F9F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86199"/>
            <a:ext cx="3981450" cy="2239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CA7F8D-278A-4CA7-B217-E6DCAAE9E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32" y="2786199"/>
            <a:ext cx="3981450" cy="2239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D322B9-4356-4DCB-B33B-7179022FB6A1}"/>
              </a:ext>
            </a:extLst>
          </p:cNvPr>
          <p:cNvSpPr txBox="1"/>
          <p:nvPr/>
        </p:nvSpPr>
        <p:spPr>
          <a:xfrm>
            <a:off x="685800" y="2555010"/>
            <a:ext cx="808628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latin typeface="DB Heavent" panose="02000506060000020004" pitchFamily="2" charset="-34"/>
                <a:cs typeface="DB Heavent" panose="02000506060000020004" pitchFamily="2" charset="-34"/>
              </a:rPr>
              <a:t>สระน้ำเดิม สามารถขุดขยาย เพิ่มการกักเก็บ สำหรับพื้นที่เพาะปลูกในอนาคต</a:t>
            </a:r>
            <a:endParaRPr lang="en-US" sz="160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620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42605C-A3B2-4580-9AB7-32A1AC59B714}"/>
              </a:ext>
            </a:extLst>
          </p:cNvPr>
          <p:cNvSpPr txBox="1"/>
          <p:nvPr/>
        </p:nvSpPr>
        <p:spPr>
          <a:xfrm>
            <a:off x="0" y="177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DB Heavent" panose="02000506060000020004" pitchFamily="2" charset="-34"/>
                <a:cs typeface="DB Heavent" panose="02000506060000020004" pitchFamily="2" charset="-34"/>
              </a:rPr>
              <a:t>แนวทางฟื้นฟู พัฒนาแหล่งน้ำ</a:t>
            </a:r>
            <a:endParaRPr lang="en-US" sz="4000" b="1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1F21C7-BBF4-430B-8F04-B3BD555F9277}"/>
              </a:ext>
            </a:extLst>
          </p:cNvPr>
          <p:cNvSpPr txBox="1"/>
          <p:nvPr/>
        </p:nvSpPr>
        <p:spPr>
          <a:xfrm>
            <a:off x="0" y="985283"/>
            <a:ext cx="914400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361950">
              <a:lnSpc>
                <a:spcPct val="150000"/>
              </a:lnSpc>
              <a:buFont typeface="+mj-lt"/>
              <a:buAutoNum type="arabicPeriod"/>
            </a:pPr>
            <a:r>
              <a:rPr lang="th-TH" sz="3600" b="1" dirty="0">
                <a:latin typeface="DB Heavent" panose="02000506060000020004" pitchFamily="2" charset="-34"/>
                <a:cs typeface="DB Heavent" panose="02000506060000020004" pitchFamily="2" charset="-34"/>
              </a:rPr>
              <a:t>แผนที่</a:t>
            </a:r>
          </a:p>
          <a:p>
            <a:pPr marL="900113" indent="-361950">
              <a:lnSpc>
                <a:spcPct val="150000"/>
              </a:lnSpc>
              <a:buFont typeface="+mj-lt"/>
              <a:buAutoNum type="arabicPeriod"/>
            </a:pPr>
            <a:r>
              <a:rPr lang="th-TH" sz="36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ฟื้นฟู พัฒนาแหล่งน้ำในพื้นที่</a:t>
            </a:r>
          </a:p>
          <a:p>
            <a:pPr marL="1566863" lvl="1" indent="-571500">
              <a:buFont typeface="Arial" panose="020B0604020202020204" pitchFamily="34" charset="0"/>
              <a:buChar char="•"/>
            </a:pPr>
            <a:r>
              <a:rPr lang="th-TH" sz="3600" dirty="0">
                <a:latin typeface="DB Heavent" panose="02000506060000020004" pitchFamily="2" charset="-34"/>
                <a:cs typeface="DB Heavent" panose="02000506060000020004" pitchFamily="2" charset="-34"/>
              </a:rPr>
              <a:t>ทางน้ำเข้า </a:t>
            </a:r>
            <a:r>
              <a:rPr lang="en-US" sz="3600" dirty="0">
                <a:latin typeface="DB Heavent" panose="02000506060000020004" pitchFamily="2" charset="-34"/>
                <a:cs typeface="DB Heavent" panose="02000506060000020004" pitchFamily="2" charset="-34"/>
              </a:rPr>
              <a:t>– </a:t>
            </a:r>
            <a:r>
              <a:rPr lang="th-TH" sz="3600" dirty="0">
                <a:latin typeface="DB Heavent" panose="02000506060000020004" pitchFamily="2" charset="-34"/>
                <a:cs typeface="DB Heavent" panose="02000506060000020004" pitchFamily="2" charset="-34"/>
              </a:rPr>
              <a:t>เติมน้ำเข้าแหล่งน้ำ</a:t>
            </a:r>
          </a:p>
          <a:p>
            <a:pPr marL="1566863" lvl="1" indent="-571500">
              <a:buFont typeface="Arial" panose="020B0604020202020204" pitchFamily="34" charset="0"/>
              <a:buChar char="•"/>
            </a:pPr>
            <a:r>
              <a:rPr lang="th-TH" sz="3600" dirty="0">
                <a:latin typeface="DB Heavent" panose="02000506060000020004" pitchFamily="2" charset="-34"/>
                <a:cs typeface="DB Heavent" panose="02000506060000020004" pitchFamily="2" charset="-34"/>
              </a:rPr>
              <a:t>แหล่งน้ำ </a:t>
            </a:r>
            <a:r>
              <a:rPr lang="en-US" sz="3600" dirty="0">
                <a:latin typeface="DB Heavent" panose="02000506060000020004" pitchFamily="2" charset="-34"/>
                <a:cs typeface="DB Heavent" panose="02000506060000020004" pitchFamily="2" charset="-34"/>
              </a:rPr>
              <a:t>– </a:t>
            </a:r>
            <a:r>
              <a:rPr lang="th-TH" sz="3600" dirty="0">
                <a:latin typeface="DB Heavent" panose="02000506060000020004" pitchFamily="2" charset="-34"/>
                <a:cs typeface="DB Heavent" panose="02000506060000020004" pitchFamily="2" charset="-34"/>
              </a:rPr>
              <a:t>สมดุลความต้องการใช้น้ำ</a:t>
            </a:r>
          </a:p>
          <a:p>
            <a:pPr marL="1566863" lvl="1" indent="-571500">
              <a:buFont typeface="Arial" panose="020B0604020202020204" pitchFamily="34" charset="0"/>
              <a:buChar char="•"/>
            </a:pPr>
            <a:r>
              <a:rPr lang="th-TH" sz="3600" dirty="0">
                <a:latin typeface="DB Heavent" panose="02000506060000020004" pitchFamily="2" charset="-34"/>
                <a:cs typeface="DB Heavent" panose="02000506060000020004" pitchFamily="2" charset="-34"/>
              </a:rPr>
              <a:t>ทางน้ำออก ระบบกระจายน้ำ</a:t>
            </a:r>
          </a:p>
          <a:p>
            <a:pPr marL="5381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60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376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3039EB-EE55-4A98-A78A-545F9A91B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5E33C636-8174-4E25-9FC7-87DFE0AFC364}"/>
              </a:ext>
            </a:extLst>
          </p:cNvPr>
          <p:cNvSpPr>
            <a:spLocks noChangeAspect="1"/>
          </p:cNvSpPr>
          <p:nvPr/>
        </p:nvSpPr>
        <p:spPr>
          <a:xfrm>
            <a:off x="3146424" y="340671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6D7580-5096-478F-98B1-BEC4761908D2}"/>
              </a:ext>
            </a:extLst>
          </p:cNvPr>
          <p:cNvSpPr>
            <a:spLocks noChangeAspect="1"/>
          </p:cNvSpPr>
          <p:nvPr/>
        </p:nvSpPr>
        <p:spPr>
          <a:xfrm>
            <a:off x="3632199" y="520671"/>
            <a:ext cx="180000" cy="18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BD643D3-0B8C-467E-85FA-53987596D547}"/>
              </a:ext>
            </a:extLst>
          </p:cNvPr>
          <p:cNvSpPr>
            <a:spLocks noChangeAspect="1"/>
          </p:cNvSpPr>
          <p:nvPr/>
        </p:nvSpPr>
        <p:spPr>
          <a:xfrm>
            <a:off x="3812199" y="700671"/>
            <a:ext cx="180000" cy="18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97F234B-09FC-4580-B3DD-499140E4AB09}"/>
              </a:ext>
            </a:extLst>
          </p:cNvPr>
          <p:cNvSpPr>
            <a:spLocks noChangeAspect="1"/>
          </p:cNvSpPr>
          <p:nvPr/>
        </p:nvSpPr>
        <p:spPr>
          <a:xfrm>
            <a:off x="3299312" y="610671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7C7F1D5-628B-463A-84F2-E669BAF6130F}"/>
              </a:ext>
            </a:extLst>
          </p:cNvPr>
          <p:cNvSpPr>
            <a:spLocks noChangeAspect="1"/>
          </p:cNvSpPr>
          <p:nvPr/>
        </p:nvSpPr>
        <p:spPr>
          <a:xfrm>
            <a:off x="5555274" y="2110371"/>
            <a:ext cx="180000" cy="18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BFB1B3A-43FC-4A46-B4E0-1456C443154F}"/>
              </a:ext>
            </a:extLst>
          </p:cNvPr>
          <p:cNvSpPr>
            <a:spLocks noChangeAspect="1"/>
          </p:cNvSpPr>
          <p:nvPr/>
        </p:nvSpPr>
        <p:spPr>
          <a:xfrm>
            <a:off x="2821624" y="1918695"/>
            <a:ext cx="180000" cy="180000"/>
          </a:xfrm>
          <a:prstGeom prst="ellipse">
            <a:avLst/>
          </a:prstGeom>
          <a:solidFill>
            <a:schemeClr val="accent4">
              <a:lumMod val="75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FE5A8AD-7121-4AE6-B0B2-CA22C0895429}"/>
              </a:ext>
            </a:extLst>
          </p:cNvPr>
          <p:cNvSpPr>
            <a:spLocks noChangeAspect="1"/>
          </p:cNvSpPr>
          <p:nvPr/>
        </p:nvSpPr>
        <p:spPr>
          <a:xfrm>
            <a:off x="3157072" y="1699473"/>
            <a:ext cx="180000" cy="180000"/>
          </a:xfrm>
          <a:prstGeom prst="ellipse">
            <a:avLst/>
          </a:prstGeom>
          <a:solidFill>
            <a:schemeClr val="accent4">
              <a:lumMod val="75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82BADB-663A-4207-BDC7-ACB845E77FA2}"/>
              </a:ext>
            </a:extLst>
          </p:cNvPr>
          <p:cNvSpPr txBox="1"/>
          <p:nvPr/>
        </p:nvSpPr>
        <p:spPr>
          <a:xfrm rot="2187635">
            <a:off x="4242383" y="944936"/>
            <a:ext cx="659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แม่น้ำปิง</a:t>
            </a:r>
            <a:endParaRPr lang="en-US" sz="1600" b="1" dirty="0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9620F11-E339-4077-B8E3-872B31CF79B4}"/>
              </a:ext>
            </a:extLst>
          </p:cNvPr>
          <p:cNvSpPr>
            <a:spLocks noChangeAspect="1"/>
          </p:cNvSpPr>
          <p:nvPr/>
        </p:nvSpPr>
        <p:spPr>
          <a:xfrm>
            <a:off x="2498006" y="3285021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1A2FDBF-1395-4ABC-88C1-1F81AAC09B5B}"/>
              </a:ext>
            </a:extLst>
          </p:cNvPr>
          <p:cNvSpPr>
            <a:spLocks noChangeAspect="1"/>
          </p:cNvSpPr>
          <p:nvPr/>
        </p:nvSpPr>
        <p:spPr>
          <a:xfrm>
            <a:off x="3216421" y="3241486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A62FB6A-1F0C-4814-92B7-4694577A1A3F}"/>
              </a:ext>
            </a:extLst>
          </p:cNvPr>
          <p:cNvSpPr>
            <a:spLocks noChangeAspect="1"/>
          </p:cNvSpPr>
          <p:nvPr/>
        </p:nvSpPr>
        <p:spPr>
          <a:xfrm>
            <a:off x="5081243" y="2200371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7333A09-1A68-448A-A567-0DB7FB927B20}"/>
              </a:ext>
            </a:extLst>
          </p:cNvPr>
          <p:cNvSpPr>
            <a:spLocks noChangeAspect="1"/>
          </p:cNvSpPr>
          <p:nvPr/>
        </p:nvSpPr>
        <p:spPr>
          <a:xfrm>
            <a:off x="5674251" y="3375021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7647057-0CB8-4E40-B65D-DA396ECB7EDA}"/>
              </a:ext>
            </a:extLst>
          </p:cNvPr>
          <p:cNvSpPr/>
          <p:nvPr/>
        </p:nvSpPr>
        <p:spPr>
          <a:xfrm rot="2985726">
            <a:off x="2189550" y="3493175"/>
            <a:ext cx="288000" cy="2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5FF613A6-C524-466C-BC19-838600160454}"/>
              </a:ext>
            </a:extLst>
          </p:cNvPr>
          <p:cNvSpPr/>
          <p:nvPr/>
        </p:nvSpPr>
        <p:spPr>
          <a:xfrm>
            <a:off x="1390650" y="1219200"/>
            <a:ext cx="609600" cy="609600"/>
          </a:xfrm>
          <a:custGeom>
            <a:avLst/>
            <a:gdLst>
              <a:gd name="connsiteX0" fmla="*/ 0 w 609600"/>
              <a:gd name="connsiteY0" fmla="*/ 171450 h 609600"/>
              <a:gd name="connsiteX1" fmla="*/ 342900 w 609600"/>
              <a:gd name="connsiteY1" fmla="*/ 0 h 609600"/>
              <a:gd name="connsiteX2" fmla="*/ 609600 w 609600"/>
              <a:gd name="connsiteY2" fmla="*/ 466725 h 609600"/>
              <a:gd name="connsiteX3" fmla="*/ 342900 w 609600"/>
              <a:gd name="connsiteY3" fmla="*/ 609600 h 609600"/>
              <a:gd name="connsiteX4" fmla="*/ 0 w 609600"/>
              <a:gd name="connsiteY4" fmla="*/ 1714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609600">
                <a:moveTo>
                  <a:pt x="0" y="171450"/>
                </a:moveTo>
                <a:lnTo>
                  <a:pt x="342900" y="0"/>
                </a:lnTo>
                <a:lnTo>
                  <a:pt x="609600" y="466725"/>
                </a:lnTo>
                <a:lnTo>
                  <a:pt x="342900" y="609600"/>
                </a:lnTo>
                <a:lnTo>
                  <a:pt x="0" y="171450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18803FA-62B2-40A5-B456-4E3B6430DF52}"/>
              </a:ext>
            </a:extLst>
          </p:cNvPr>
          <p:cNvSpPr/>
          <p:nvPr/>
        </p:nvSpPr>
        <p:spPr>
          <a:xfrm>
            <a:off x="2752725" y="790575"/>
            <a:ext cx="495300" cy="600075"/>
          </a:xfrm>
          <a:custGeom>
            <a:avLst/>
            <a:gdLst>
              <a:gd name="connsiteX0" fmla="*/ 0 w 495300"/>
              <a:gd name="connsiteY0" fmla="*/ 47625 h 600075"/>
              <a:gd name="connsiteX1" fmla="*/ 161925 w 495300"/>
              <a:gd name="connsiteY1" fmla="*/ 0 h 600075"/>
              <a:gd name="connsiteX2" fmla="*/ 495300 w 495300"/>
              <a:gd name="connsiteY2" fmla="*/ 533400 h 600075"/>
              <a:gd name="connsiteX3" fmla="*/ 342900 w 495300"/>
              <a:gd name="connsiteY3" fmla="*/ 600075 h 600075"/>
              <a:gd name="connsiteX4" fmla="*/ 0 w 495300"/>
              <a:gd name="connsiteY4" fmla="*/ 4762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600075">
                <a:moveTo>
                  <a:pt x="0" y="47625"/>
                </a:moveTo>
                <a:lnTo>
                  <a:pt x="161925" y="0"/>
                </a:lnTo>
                <a:lnTo>
                  <a:pt x="495300" y="533400"/>
                </a:lnTo>
                <a:lnTo>
                  <a:pt x="342900" y="600075"/>
                </a:lnTo>
                <a:lnTo>
                  <a:pt x="0" y="47625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BF0C2012-8417-4477-8DFB-BB9F3A17362E}"/>
              </a:ext>
            </a:extLst>
          </p:cNvPr>
          <p:cNvSpPr/>
          <p:nvPr/>
        </p:nvSpPr>
        <p:spPr>
          <a:xfrm>
            <a:off x="5172075" y="2981325"/>
            <a:ext cx="419100" cy="371475"/>
          </a:xfrm>
          <a:custGeom>
            <a:avLst/>
            <a:gdLst>
              <a:gd name="connsiteX0" fmla="*/ 142875 w 419100"/>
              <a:gd name="connsiteY0" fmla="*/ 0 h 371475"/>
              <a:gd name="connsiteX1" fmla="*/ 419100 w 419100"/>
              <a:gd name="connsiteY1" fmla="*/ 152400 h 371475"/>
              <a:gd name="connsiteX2" fmla="*/ 200025 w 419100"/>
              <a:gd name="connsiteY2" fmla="*/ 371475 h 371475"/>
              <a:gd name="connsiteX3" fmla="*/ 0 w 419100"/>
              <a:gd name="connsiteY3" fmla="*/ 257175 h 371475"/>
              <a:gd name="connsiteX4" fmla="*/ 142875 w 419100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00" h="371475">
                <a:moveTo>
                  <a:pt x="142875" y="0"/>
                </a:moveTo>
                <a:lnTo>
                  <a:pt x="419100" y="152400"/>
                </a:lnTo>
                <a:lnTo>
                  <a:pt x="200025" y="371475"/>
                </a:lnTo>
                <a:lnTo>
                  <a:pt x="0" y="257175"/>
                </a:lnTo>
                <a:lnTo>
                  <a:pt x="142875" y="0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465C05C-4893-45FB-B363-980DE1AC4A88}"/>
              </a:ext>
            </a:extLst>
          </p:cNvPr>
          <p:cNvCxnSpPr>
            <a:cxnSpLocks/>
          </p:cNvCxnSpPr>
          <p:nvPr/>
        </p:nvCxnSpPr>
        <p:spPr>
          <a:xfrm flipV="1">
            <a:off x="1210030" y="471896"/>
            <a:ext cx="1918467" cy="918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B5FAEBD-238B-4B7D-8E4E-ACB91E6D5A0C}"/>
              </a:ext>
            </a:extLst>
          </p:cNvPr>
          <p:cNvCxnSpPr>
            <a:cxnSpLocks/>
          </p:cNvCxnSpPr>
          <p:nvPr/>
        </p:nvCxnSpPr>
        <p:spPr>
          <a:xfrm>
            <a:off x="1196608" y="1380103"/>
            <a:ext cx="1301398" cy="15890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F62A9A6-5D13-417C-B0F4-7AB4EC43FE18}"/>
              </a:ext>
            </a:extLst>
          </p:cNvPr>
          <p:cNvCxnSpPr>
            <a:cxnSpLocks/>
          </p:cNvCxnSpPr>
          <p:nvPr/>
        </p:nvCxnSpPr>
        <p:spPr>
          <a:xfrm flipH="1">
            <a:off x="2333550" y="2969177"/>
            <a:ext cx="164457" cy="4523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4E7E299-3C0E-4677-948D-A7B81E412C21}"/>
              </a:ext>
            </a:extLst>
          </p:cNvPr>
          <p:cNvGrpSpPr/>
          <p:nvPr/>
        </p:nvGrpSpPr>
        <p:grpSpPr>
          <a:xfrm>
            <a:off x="6784604" y="876238"/>
            <a:ext cx="2289594" cy="3981512"/>
            <a:chOff x="6789173" y="125460"/>
            <a:chExt cx="2289594" cy="398151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E562271-F822-4F83-9590-3548B5AADD33}"/>
                </a:ext>
              </a:extLst>
            </p:cNvPr>
            <p:cNvSpPr/>
            <p:nvPr/>
          </p:nvSpPr>
          <p:spPr>
            <a:xfrm>
              <a:off x="6789173" y="125460"/>
              <a:ext cx="2289594" cy="39815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ปั๊มสูบน้ำ (น้ำปิง)</a:t>
              </a:r>
              <a:endParaRPr lang="en-US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endParaRP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ระบบพลังงานแสงอาทิตย์</a:t>
              </a:r>
              <a:endParaRPr lang="en-US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endParaRP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ปั๊มสูบน้ำด้วยไฟฟ้า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ท่อส่งน้ำ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บ่อคอนกรีตกักเก็บน้ำ </a:t>
              </a:r>
              <a:r>
                <a:rPr lang="en-US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100 </a:t>
              </a: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ลบ</a:t>
              </a:r>
              <a:r>
                <a:rPr lang="en-US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.</a:t>
              </a: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ม</a:t>
              </a:r>
              <a:r>
                <a:rPr lang="en-US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.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สระน้ำ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ฟาร์โคมนม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แปลงปลูกหญ้า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แปลงนา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แปลงเพาะปลูกพืข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ปั๊มสูบน้ำ (น้ำปิง) </a:t>
              </a:r>
              <a:r>
                <a:rPr lang="en-US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- </a:t>
              </a:r>
              <a:r>
                <a:rPr lang="th-TH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แผนงาน</a:t>
              </a:r>
              <a:endParaRPr lang="en-US" sz="1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endParaRP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ระบบพลังงานแสงอาทิตย์ </a:t>
              </a:r>
              <a:r>
                <a:rPr lang="en-US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- </a:t>
              </a:r>
              <a:r>
                <a:rPr lang="th-TH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แผนงาน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EC56549B-CBF6-4730-A1B7-F266445AE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7371" y="235896"/>
              <a:ext cx="180000" cy="180000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DB Heavent" panose="02000506060000020004" pitchFamily="2" charset="-34"/>
                  <a:cs typeface="DB Heavent" panose="02000506060000020004" pitchFamily="2" charset="-34"/>
                </a:rPr>
                <a:t>P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2AE713C-6498-4913-AADB-6FAF90136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7371" y="567468"/>
              <a:ext cx="180000" cy="180000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DB Heavent" panose="02000506060000020004" pitchFamily="2" charset="-34"/>
                  <a:cs typeface="DB Heavent" panose="02000506060000020004" pitchFamily="2" charset="-34"/>
                </a:rPr>
                <a:t>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772249A-38A8-4786-8D73-DAA1D54B6ECC}"/>
                </a:ext>
              </a:extLst>
            </p:cNvPr>
            <p:cNvCxnSpPr/>
            <p:nvPr/>
          </p:nvCxnSpPr>
          <p:spPr>
            <a:xfrm>
              <a:off x="6834802" y="1323976"/>
              <a:ext cx="26820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26546CEE-7F79-438F-AF81-3BF2AA97212D}"/>
                </a:ext>
              </a:extLst>
            </p:cNvPr>
            <p:cNvSpPr/>
            <p:nvPr/>
          </p:nvSpPr>
          <p:spPr>
            <a:xfrm>
              <a:off x="6859411" y="1576635"/>
              <a:ext cx="207960" cy="1269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00CCCC90-2080-4ACA-A993-3996009F740F}"/>
                </a:ext>
              </a:extLst>
            </p:cNvPr>
            <p:cNvSpPr/>
            <p:nvPr/>
          </p:nvSpPr>
          <p:spPr>
            <a:xfrm>
              <a:off x="6859411" y="1908207"/>
              <a:ext cx="207960" cy="12692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59AE2FBA-2696-4B23-B843-4F7FB0FD92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7371" y="2198643"/>
              <a:ext cx="180000" cy="180000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DB Heavent" panose="02000506060000020004" pitchFamily="2" charset="-34"/>
                  <a:cs typeface="DB Heavent" panose="02000506060000020004" pitchFamily="2" charset="-34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BAF2054-9B8C-479E-987F-56135DA359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7371" y="2515654"/>
              <a:ext cx="180000" cy="180000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DB Heavent" panose="02000506060000020004" pitchFamily="2" charset="-34"/>
                  <a:cs typeface="DB Heavent" panose="02000506060000020004" pitchFamily="2" charset="-34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59BB5EE6-23EE-463A-BFFD-A55264F98D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3318" y="3453285"/>
              <a:ext cx="180000" cy="180000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P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EE5DF200-2B2B-4DD4-9990-BA5C34FC6D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8228" y="3784857"/>
              <a:ext cx="180000" cy="180000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AEDCDA1-8B19-4F16-B609-FCFFA443947E}"/>
              </a:ext>
            </a:extLst>
          </p:cNvPr>
          <p:cNvGrpSpPr/>
          <p:nvPr/>
        </p:nvGrpSpPr>
        <p:grpSpPr>
          <a:xfrm>
            <a:off x="6395330" y="36749"/>
            <a:ext cx="2700000" cy="648000"/>
            <a:chOff x="6765788" y="1123914"/>
            <a:chExt cx="2700000" cy="64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AA67FBA1-CC5B-4D15-9043-9EB66DC2C560}"/>
                </a:ext>
              </a:extLst>
            </p:cNvPr>
            <p:cNvSpPr/>
            <p:nvPr/>
          </p:nvSpPr>
          <p:spPr>
            <a:xfrm>
              <a:off x="6765788" y="1123914"/>
              <a:ext cx="270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271463"/>
              <a:r>
                <a:rPr lang="th-TH" sz="16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วิทยาลัยเกษตรและเทคโนโลยีตาก</a:t>
              </a:r>
              <a:r>
                <a:rPr lang="en-US" sz="16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  </a:t>
              </a:r>
            </a:p>
            <a:p>
              <a:pPr indent="271463"/>
              <a:r>
                <a:rPr lang="th-TH" sz="16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สถาบันการอาชีวศึกษาเกษตรภาคเหนือ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76C05A3F-CF8B-47F1-9015-26EB477FB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03787" y="1165161"/>
              <a:ext cx="216000" cy="216000"/>
            </a:xfrm>
            <a:prstGeom prst="ellipse">
              <a:avLst/>
            </a:pr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DB Heavent" panose="02000506060000020004" pitchFamily="2" charset="-34"/>
                  <a:cs typeface="DB Heavent" panose="02000506060000020004" pitchFamily="2" charset="-34"/>
                </a:rPr>
                <a:t>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D5D8930-07EB-4473-9E1B-FA9FCBACA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03787" y="1483914"/>
              <a:ext cx="216000" cy="216000"/>
            </a:xfrm>
            <a:prstGeom prst="ellipse">
              <a:avLst/>
            </a:pr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DB Heavent" panose="02000506060000020004" pitchFamily="2" charset="-34"/>
                  <a:cs typeface="DB Heavent" panose="02000506060000020004" pitchFamily="2" charset="-34"/>
                </a:rPr>
                <a:t>2</a:t>
              </a:r>
            </a:p>
          </p:txBody>
        </p: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xmlns="" id="{DCA5E412-070B-4E6D-B8E9-3B18EFB2DCAE}"/>
              </a:ext>
            </a:extLst>
          </p:cNvPr>
          <p:cNvSpPr/>
          <p:nvPr/>
        </p:nvSpPr>
        <p:spPr>
          <a:xfrm rot="3446763">
            <a:off x="3830199" y="56435"/>
            <a:ext cx="144000" cy="28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xmlns="" id="{8A4032B5-E439-4852-89E7-DBCB20A2493E}"/>
              </a:ext>
            </a:extLst>
          </p:cNvPr>
          <p:cNvSpPr/>
          <p:nvPr/>
        </p:nvSpPr>
        <p:spPr>
          <a:xfrm rot="1922870">
            <a:off x="5442133" y="1597299"/>
            <a:ext cx="144000" cy="28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6C7DDC8-15AD-4413-B8CB-6571B3179D3F}"/>
              </a:ext>
            </a:extLst>
          </p:cNvPr>
          <p:cNvSpPr>
            <a:spLocks noChangeAspect="1"/>
          </p:cNvSpPr>
          <p:nvPr/>
        </p:nvSpPr>
        <p:spPr>
          <a:xfrm>
            <a:off x="6878749" y="1651299"/>
            <a:ext cx="180000" cy="18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5A3D0905-14BB-415E-811A-458BE7778A09}"/>
              </a:ext>
            </a:extLst>
          </p:cNvPr>
          <p:cNvSpPr>
            <a:spLocks noChangeAspect="1"/>
          </p:cNvSpPr>
          <p:nvPr/>
        </p:nvSpPr>
        <p:spPr>
          <a:xfrm>
            <a:off x="6873659" y="3583443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4FFD6C0-4929-4B09-B976-913FF45BFF98}"/>
              </a:ext>
            </a:extLst>
          </p:cNvPr>
          <p:cNvSpPr>
            <a:spLocks noChangeAspect="1"/>
          </p:cNvSpPr>
          <p:nvPr/>
        </p:nvSpPr>
        <p:spPr>
          <a:xfrm>
            <a:off x="6882802" y="3894868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5B8EA16B-56FC-443E-9271-341660E77951}"/>
              </a:ext>
            </a:extLst>
          </p:cNvPr>
          <p:cNvSpPr>
            <a:spLocks noChangeAspect="1"/>
          </p:cNvSpPr>
          <p:nvPr/>
        </p:nvSpPr>
        <p:spPr>
          <a:xfrm>
            <a:off x="1737465" y="1738695"/>
            <a:ext cx="180000" cy="180000"/>
          </a:xfrm>
          <a:prstGeom prst="ellipse">
            <a:avLst/>
          </a:prstGeom>
          <a:solidFill>
            <a:srgbClr val="FFFF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0B42799-9368-4307-9008-331B8B4D9391}"/>
              </a:ext>
            </a:extLst>
          </p:cNvPr>
          <p:cNvSpPr>
            <a:spLocks noChangeAspect="1"/>
          </p:cNvSpPr>
          <p:nvPr/>
        </p:nvSpPr>
        <p:spPr>
          <a:xfrm>
            <a:off x="1879944" y="1896617"/>
            <a:ext cx="180000" cy="180000"/>
          </a:xfrm>
          <a:prstGeom prst="ellipse">
            <a:avLst/>
          </a:prstGeom>
          <a:solidFill>
            <a:srgbClr val="FFFF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S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95ECD9D-813F-4968-B3D6-3344005CFEA6}"/>
              </a:ext>
            </a:extLst>
          </p:cNvPr>
          <p:cNvSpPr>
            <a:spLocks noChangeAspect="1"/>
          </p:cNvSpPr>
          <p:nvPr/>
        </p:nvSpPr>
        <p:spPr>
          <a:xfrm>
            <a:off x="5102273" y="3165342"/>
            <a:ext cx="180000" cy="180000"/>
          </a:xfrm>
          <a:prstGeom prst="ellipse">
            <a:avLst/>
          </a:prstGeom>
          <a:solidFill>
            <a:srgbClr val="FFFF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F262B5CA-997B-4974-8D55-EEA9135878DD}"/>
              </a:ext>
            </a:extLst>
          </p:cNvPr>
          <p:cNvSpPr>
            <a:spLocks noChangeAspect="1"/>
          </p:cNvSpPr>
          <p:nvPr/>
        </p:nvSpPr>
        <p:spPr>
          <a:xfrm>
            <a:off x="5771150" y="2221707"/>
            <a:ext cx="180000" cy="180000"/>
          </a:xfrm>
          <a:prstGeom prst="ellipse">
            <a:avLst/>
          </a:prstGeom>
          <a:solidFill>
            <a:srgbClr val="FFFF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S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9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FF7896-6B50-4B22-95F2-3333337D8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53" b="1125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30E992-5344-407A-9ADF-6123A7C331F2}"/>
              </a:ext>
            </a:extLst>
          </p:cNvPr>
          <p:cNvSpPr txBox="1"/>
          <p:nvPr/>
        </p:nvSpPr>
        <p:spPr>
          <a:xfrm rot="2018665">
            <a:off x="5724430" y="1728200"/>
            <a:ext cx="659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แม่น้ำปิง</a:t>
            </a:r>
            <a:endParaRPr lang="en-US" sz="1600" b="1" dirty="0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87254A-E06A-43E2-B194-6477C42E05A2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สถาบันอาชีวศึกษาเกษตรภาคเหนือ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AFDE65C-C71F-46B1-853F-E7435EDAA54C}"/>
              </a:ext>
            </a:extLst>
          </p:cNvPr>
          <p:cNvSpPr/>
          <p:nvPr/>
        </p:nvSpPr>
        <p:spPr>
          <a:xfrm rot="2985726">
            <a:off x="2599266" y="4099756"/>
            <a:ext cx="288000" cy="2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56096F9-49FF-4AD1-8227-240458514763}"/>
              </a:ext>
            </a:extLst>
          </p:cNvPr>
          <p:cNvSpPr/>
          <p:nvPr/>
        </p:nvSpPr>
        <p:spPr>
          <a:xfrm>
            <a:off x="1583267" y="1354667"/>
            <a:ext cx="660400" cy="719666"/>
          </a:xfrm>
          <a:custGeom>
            <a:avLst/>
            <a:gdLst>
              <a:gd name="connsiteX0" fmla="*/ 0 w 660400"/>
              <a:gd name="connsiteY0" fmla="*/ 186266 h 719666"/>
              <a:gd name="connsiteX1" fmla="*/ 321733 w 660400"/>
              <a:gd name="connsiteY1" fmla="*/ 0 h 719666"/>
              <a:gd name="connsiteX2" fmla="*/ 660400 w 660400"/>
              <a:gd name="connsiteY2" fmla="*/ 550333 h 719666"/>
              <a:gd name="connsiteX3" fmla="*/ 355600 w 660400"/>
              <a:gd name="connsiteY3" fmla="*/ 719666 h 719666"/>
              <a:gd name="connsiteX4" fmla="*/ 0 w 660400"/>
              <a:gd name="connsiteY4" fmla="*/ 186266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719666">
                <a:moveTo>
                  <a:pt x="0" y="186266"/>
                </a:moveTo>
                <a:lnTo>
                  <a:pt x="321733" y="0"/>
                </a:lnTo>
                <a:lnTo>
                  <a:pt x="660400" y="550333"/>
                </a:lnTo>
                <a:lnTo>
                  <a:pt x="355600" y="719666"/>
                </a:lnTo>
                <a:lnTo>
                  <a:pt x="0" y="186266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DDD880E-C4C1-444F-A1D1-E11F4B34C226}"/>
              </a:ext>
            </a:extLst>
          </p:cNvPr>
          <p:cNvSpPr>
            <a:spLocks noChangeAspect="1"/>
          </p:cNvSpPr>
          <p:nvPr/>
        </p:nvSpPr>
        <p:spPr>
          <a:xfrm>
            <a:off x="4051299" y="607371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407AC5C-D711-47D5-8869-3E996BD65F61}"/>
              </a:ext>
            </a:extLst>
          </p:cNvPr>
          <p:cNvSpPr>
            <a:spLocks noChangeAspect="1"/>
          </p:cNvSpPr>
          <p:nvPr/>
        </p:nvSpPr>
        <p:spPr>
          <a:xfrm>
            <a:off x="3984665" y="848943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2DBA6E4-0D14-40AA-8E3B-7C0D63D34E7D}"/>
              </a:ext>
            </a:extLst>
          </p:cNvPr>
          <p:cNvCxnSpPr/>
          <p:nvPr/>
        </p:nvCxnSpPr>
        <p:spPr>
          <a:xfrm flipV="1">
            <a:off x="1329535" y="594623"/>
            <a:ext cx="2235200" cy="9665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0B06C6F-9AA5-4729-A548-9ECA74A05CED}"/>
              </a:ext>
            </a:extLst>
          </p:cNvPr>
          <p:cNvCxnSpPr/>
          <p:nvPr/>
        </p:nvCxnSpPr>
        <p:spPr>
          <a:xfrm>
            <a:off x="1329535" y="1561187"/>
            <a:ext cx="1481398" cy="18424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3D81DD4-90DB-41B2-AADE-F4B74B2A1327}"/>
              </a:ext>
            </a:extLst>
          </p:cNvPr>
          <p:cNvCxnSpPr>
            <a:endCxn id="12" idx="0"/>
          </p:cNvCxnSpPr>
          <p:nvPr/>
        </p:nvCxnSpPr>
        <p:spPr>
          <a:xfrm>
            <a:off x="2810933" y="3403600"/>
            <a:ext cx="14777" cy="7343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1A8C438-E42E-438B-B759-4223FDB4C655}"/>
              </a:ext>
            </a:extLst>
          </p:cNvPr>
          <p:cNvCxnSpPr>
            <a:cxnSpLocks/>
          </p:cNvCxnSpPr>
          <p:nvPr/>
        </p:nvCxnSpPr>
        <p:spPr>
          <a:xfrm>
            <a:off x="3564735" y="589298"/>
            <a:ext cx="478366" cy="138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B341BA3-CCBB-4685-BD98-CCD37DE059E8}"/>
              </a:ext>
            </a:extLst>
          </p:cNvPr>
          <p:cNvSpPr>
            <a:spLocks noChangeAspect="1"/>
          </p:cNvSpPr>
          <p:nvPr/>
        </p:nvSpPr>
        <p:spPr>
          <a:xfrm>
            <a:off x="1890234" y="1897477"/>
            <a:ext cx="180000" cy="180000"/>
          </a:xfrm>
          <a:prstGeom prst="ellipse">
            <a:avLst/>
          </a:prstGeom>
          <a:solidFill>
            <a:srgbClr val="FFFF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13D7D33-B8C5-4E93-9674-77CC837149F1}"/>
              </a:ext>
            </a:extLst>
          </p:cNvPr>
          <p:cNvSpPr>
            <a:spLocks noChangeAspect="1"/>
          </p:cNvSpPr>
          <p:nvPr/>
        </p:nvSpPr>
        <p:spPr>
          <a:xfrm>
            <a:off x="2013024" y="2076971"/>
            <a:ext cx="180000" cy="180000"/>
          </a:xfrm>
          <a:prstGeom prst="ellipse">
            <a:avLst/>
          </a:prstGeom>
          <a:solidFill>
            <a:srgbClr val="FFFF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DADB922-0E6C-43C1-B5E5-6E9BF3857876}"/>
              </a:ext>
            </a:extLst>
          </p:cNvPr>
          <p:cNvSpPr>
            <a:spLocks noChangeAspect="1"/>
          </p:cNvSpPr>
          <p:nvPr/>
        </p:nvSpPr>
        <p:spPr>
          <a:xfrm>
            <a:off x="2859956" y="3770796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455ED7D-5BAD-4D63-81C2-C2BC85740FF8}"/>
              </a:ext>
            </a:extLst>
          </p:cNvPr>
          <p:cNvSpPr>
            <a:spLocks noChangeAspect="1"/>
          </p:cNvSpPr>
          <p:nvPr/>
        </p:nvSpPr>
        <p:spPr>
          <a:xfrm>
            <a:off x="3623918" y="3622595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F15A3E2-51A0-4529-8901-40BE12FCF7BC}"/>
              </a:ext>
            </a:extLst>
          </p:cNvPr>
          <p:cNvSpPr/>
          <p:nvPr/>
        </p:nvSpPr>
        <p:spPr>
          <a:xfrm>
            <a:off x="6832642" y="496935"/>
            <a:ext cx="2289594" cy="3008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71463">
              <a:lnSpc>
                <a:spcPct val="150000"/>
              </a:lnSpc>
            </a:pPr>
            <a:r>
              <a:rPr lang="th-TH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ปั๊มสูบน้ำ (น้ำปิง)</a:t>
            </a:r>
            <a:endParaRPr lang="en-US" sz="1400" dirty="0">
              <a:solidFill>
                <a:schemeClr val="tx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indent="271463">
              <a:lnSpc>
                <a:spcPct val="150000"/>
              </a:lnSpc>
            </a:pPr>
            <a:r>
              <a:rPr lang="th-TH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ระบบพลังงานแสงอาทิตย์</a:t>
            </a:r>
          </a:p>
          <a:p>
            <a:pPr indent="271463">
              <a:lnSpc>
                <a:spcPct val="150000"/>
              </a:lnSpc>
            </a:pPr>
            <a:r>
              <a:rPr lang="th-TH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ท่อส่งน้ำ</a:t>
            </a:r>
          </a:p>
          <a:p>
            <a:pPr indent="271463">
              <a:lnSpc>
                <a:spcPct val="150000"/>
              </a:lnSpc>
            </a:pPr>
            <a:r>
              <a:rPr lang="th-TH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บ่อคอนกรีตกักเก็บน้ำ </a:t>
            </a:r>
            <a:r>
              <a:rPr lang="en-US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100 </a:t>
            </a:r>
            <a:r>
              <a:rPr lang="th-TH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ลบ</a:t>
            </a:r>
            <a:r>
              <a:rPr lang="en-US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ม</a:t>
            </a:r>
            <a:r>
              <a:rPr lang="en-US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</a:p>
          <a:p>
            <a:pPr indent="271463">
              <a:lnSpc>
                <a:spcPct val="150000"/>
              </a:lnSpc>
            </a:pPr>
            <a:r>
              <a:rPr lang="th-TH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สระน้ำ</a:t>
            </a:r>
          </a:p>
          <a:p>
            <a:pPr indent="271463">
              <a:lnSpc>
                <a:spcPct val="150000"/>
              </a:lnSpc>
            </a:pPr>
            <a:r>
              <a:rPr lang="th-TH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ฟาร์โคมนม</a:t>
            </a:r>
          </a:p>
          <a:p>
            <a:pPr indent="271463">
              <a:lnSpc>
                <a:spcPct val="150000"/>
              </a:lnSpc>
            </a:pPr>
            <a:r>
              <a:rPr lang="th-TH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แปลงปลูกหญ้า</a:t>
            </a:r>
          </a:p>
          <a:p>
            <a:pPr indent="271463">
              <a:lnSpc>
                <a:spcPct val="150000"/>
              </a:lnSpc>
            </a:pPr>
            <a:r>
              <a:rPr lang="th-TH" sz="1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ปั๊มสูบน้ำ (น้ำปิง) </a:t>
            </a:r>
            <a:r>
              <a:rPr lang="en-US" sz="1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- </a:t>
            </a:r>
            <a:r>
              <a:rPr lang="th-TH" sz="1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แผนงาน</a:t>
            </a:r>
            <a:endParaRPr lang="en-US" sz="1400" dirty="0">
              <a:solidFill>
                <a:srgbClr val="FF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indent="271463">
              <a:lnSpc>
                <a:spcPct val="150000"/>
              </a:lnSpc>
            </a:pPr>
            <a:r>
              <a:rPr lang="th-TH" sz="1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ระบบพลังงานแสงอาทิตย์ </a:t>
            </a:r>
            <a:r>
              <a:rPr lang="en-US" sz="1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- </a:t>
            </a:r>
            <a:r>
              <a:rPr lang="th-TH" sz="1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แผนงาน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3E5B5F1-E8A1-4BC3-AE46-A8A722262C80}"/>
              </a:ext>
            </a:extLst>
          </p:cNvPr>
          <p:cNvSpPr>
            <a:spLocks noChangeAspect="1"/>
          </p:cNvSpPr>
          <p:nvPr/>
        </p:nvSpPr>
        <p:spPr>
          <a:xfrm>
            <a:off x="6930840" y="607371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8E6D941-48C5-4ACD-BE7C-F945AF43FE5F}"/>
              </a:ext>
            </a:extLst>
          </p:cNvPr>
          <p:cNvSpPr>
            <a:spLocks noChangeAspect="1"/>
          </p:cNvSpPr>
          <p:nvPr/>
        </p:nvSpPr>
        <p:spPr>
          <a:xfrm>
            <a:off x="6930840" y="938943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F087026-7F9A-4556-A3E2-99F71A3D3A9C}"/>
              </a:ext>
            </a:extLst>
          </p:cNvPr>
          <p:cNvCxnSpPr/>
          <p:nvPr/>
        </p:nvCxnSpPr>
        <p:spPr>
          <a:xfrm>
            <a:off x="6878271" y="1371601"/>
            <a:ext cx="2682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C44AD3F-FC13-4F2B-8A0C-746D73F31CF6}"/>
              </a:ext>
            </a:extLst>
          </p:cNvPr>
          <p:cNvSpPr/>
          <p:nvPr/>
        </p:nvSpPr>
        <p:spPr>
          <a:xfrm>
            <a:off x="6902880" y="1624260"/>
            <a:ext cx="207960" cy="126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60E54E5-0E5D-43BE-82E6-2E276CF29FA8}"/>
              </a:ext>
            </a:extLst>
          </p:cNvPr>
          <p:cNvSpPr/>
          <p:nvPr/>
        </p:nvSpPr>
        <p:spPr>
          <a:xfrm>
            <a:off x="6902880" y="1955832"/>
            <a:ext cx="207960" cy="1269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73D74A65-6732-43F5-AAD4-E152A5BB6EFE}"/>
              </a:ext>
            </a:extLst>
          </p:cNvPr>
          <p:cNvSpPr>
            <a:spLocks noChangeAspect="1"/>
          </p:cNvSpPr>
          <p:nvPr/>
        </p:nvSpPr>
        <p:spPr>
          <a:xfrm>
            <a:off x="6930840" y="2246268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9ECE405E-3428-4822-89AB-30954190F9A4}"/>
              </a:ext>
            </a:extLst>
          </p:cNvPr>
          <p:cNvSpPr>
            <a:spLocks noChangeAspect="1"/>
          </p:cNvSpPr>
          <p:nvPr/>
        </p:nvSpPr>
        <p:spPr>
          <a:xfrm>
            <a:off x="6930840" y="2563279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6E3259F7-6379-4C04-AA80-0FB6DFC2135E}"/>
              </a:ext>
            </a:extLst>
          </p:cNvPr>
          <p:cNvSpPr>
            <a:spLocks noChangeAspect="1"/>
          </p:cNvSpPr>
          <p:nvPr/>
        </p:nvSpPr>
        <p:spPr>
          <a:xfrm>
            <a:off x="6931877" y="2880290"/>
            <a:ext cx="180000" cy="180000"/>
          </a:xfrm>
          <a:prstGeom prst="ellipse">
            <a:avLst/>
          </a:prstGeom>
          <a:solidFill>
            <a:srgbClr val="FFFF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D865A1CA-A342-416C-A085-ED674AB0A4C4}"/>
              </a:ext>
            </a:extLst>
          </p:cNvPr>
          <p:cNvSpPr>
            <a:spLocks noChangeAspect="1"/>
          </p:cNvSpPr>
          <p:nvPr/>
        </p:nvSpPr>
        <p:spPr>
          <a:xfrm>
            <a:off x="6926787" y="3211862"/>
            <a:ext cx="180000" cy="180000"/>
          </a:xfrm>
          <a:prstGeom prst="ellipse">
            <a:avLst/>
          </a:prstGeom>
          <a:solidFill>
            <a:srgbClr val="FFFF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0581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B31E1-7198-4378-8680-BBCD36F6DCEB}"/>
              </a:ext>
            </a:extLst>
          </p:cNvPr>
          <p:cNvSpPr txBox="1"/>
          <p:nvPr/>
        </p:nvSpPr>
        <p:spPr>
          <a:xfrm>
            <a:off x="0" y="692604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60000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ฟื้นฟู พัฒนาแหล่งน้ำในพื้นที่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C6FB42-8EB2-4C15-AC5E-C821C80E2372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สถาบันอาชีวศึกษาเกษตรภาคเหนือ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C084C4-BDB5-495E-8EBA-28C8E3EDEA7C}"/>
              </a:ext>
            </a:extLst>
          </p:cNvPr>
          <p:cNvSpPr txBox="1"/>
          <p:nvPr/>
        </p:nvSpPr>
        <p:spPr>
          <a:xfrm>
            <a:off x="248093" y="1417588"/>
            <a:ext cx="88959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accent2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พื้นที่ฝั่งปศุสัตว์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ต้นทุนน้ำ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น้ำฝน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แม่น้ำปิง (ระบบสูบน้ำพลังงานแสงอาทิตย์)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แหล่งกักเก็บน้ำ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สระน้ำ </a:t>
            </a:r>
            <a:r>
              <a:rPr lang="en-US" sz="2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12 </a:t>
            </a:r>
            <a:r>
              <a:rPr lang="th-TH" sz="2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ไร่ 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(กักเก็บน้ำฝน และน้ำหลากในพื้นที่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บ่อคอนกรีตกักเก็บน้ำขนาด 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100 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ลบ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ม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. (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กักเก็บน้ำจากระบบสูบน้ำพลังงานแสงอาทิตย์)</a:t>
            </a:r>
          </a:p>
        </p:txBody>
      </p:sp>
    </p:spTree>
    <p:extLst>
      <p:ext uri="{BB962C8B-B14F-4D97-AF65-F5344CB8AC3E}">
        <p14:creationId xmlns:p14="http://schemas.microsoft.com/office/powerpoint/2010/main" val="249114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B31E1-7198-4378-8680-BBCD36F6DCEB}"/>
              </a:ext>
            </a:extLst>
          </p:cNvPr>
          <p:cNvSpPr txBox="1"/>
          <p:nvPr/>
        </p:nvSpPr>
        <p:spPr>
          <a:xfrm>
            <a:off x="0" y="692604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60000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ฟื้นฟู พัฒนาแหล่งน้ำในพื้นที่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C6FB42-8EB2-4C15-AC5E-C821C80E2372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สถาบันอาชีวศึกษาเกษตรภาคเหนือ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EA6A21-8DE2-4501-8581-A2C3B8AB0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2" y="2046821"/>
            <a:ext cx="5351721" cy="3010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8358D0-3520-4957-9A17-F567EFA77E84}"/>
              </a:ext>
            </a:extLst>
          </p:cNvPr>
          <p:cNvSpPr txBox="1"/>
          <p:nvPr/>
        </p:nvSpPr>
        <p:spPr>
          <a:xfrm>
            <a:off x="163032" y="121582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แหล่งกักเก็บน้ำ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สระน้ำ (กักเก็บน้ำฝน และน้ำหลากในพื้นที่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C362B6-6B79-435B-AF7C-0652DA855517}"/>
              </a:ext>
            </a:extLst>
          </p:cNvPr>
          <p:cNvSpPr txBox="1"/>
          <p:nvPr/>
        </p:nvSpPr>
        <p:spPr>
          <a:xfrm>
            <a:off x="5677785" y="2046821"/>
            <a:ext cx="330318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สระน้ำ </a:t>
            </a:r>
          </a:p>
          <a:p>
            <a:pPr marL="0" lvl="1" indent="177800"/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กักเก็บน้ำฝน </a:t>
            </a:r>
          </a:p>
          <a:p>
            <a:pPr marL="0" lvl="1" indent="177800"/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กักเก็บน้ำหลากในพื้นที่</a:t>
            </a:r>
          </a:p>
          <a:p>
            <a:pPr marL="0" lvl="1" indent="177800"/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ขนาดพื้นที่   ไร่</a:t>
            </a:r>
          </a:p>
          <a:p>
            <a:pPr marL="0" lvl="1" indent="177800"/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ความลึก   เมตร</a:t>
            </a:r>
          </a:p>
          <a:p>
            <a:pPr marL="0" lvl="1" indent="177800"/>
            <a:r>
              <a:rPr lang="th-TH" sz="2400" dirty="0">
                <a:solidFill>
                  <a:schemeClr val="accent2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ยังไม่มีการใช้ประโยชน์</a:t>
            </a:r>
            <a:endParaRPr lang="en-US" sz="2400" dirty="0">
              <a:solidFill>
                <a:schemeClr val="accent2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marL="0" lvl="1" indent="177800"/>
            <a:r>
              <a:rPr lang="en-US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*** </a:t>
            </a:r>
            <a:r>
              <a:rPr lang="th-TH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มีแนวท่อส่งน้ำพลังงานแสงอาทิตย์ผ่านบริเวณริมสระ ติดถนน</a:t>
            </a:r>
            <a:endParaRPr lang="en-US" dirty="0">
              <a:solidFill>
                <a:srgbClr val="FF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248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B31E1-7198-4378-8680-BBCD36F6DCEB}"/>
              </a:ext>
            </a:extLst>
          </p:cNvPr>
          <p:cNvSpPr txBox="1"/>
          <p:nvPr/>
        </p:nvSpPr>
        <p:spPr>
          <a:xfrm>
            <a:off x="0" y="692604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60000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ฟื้นฟู พัฒนาแหล่งน้ำในพื้นที่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C6FB42-8EB2-4C15-AC5E-C821C80E2372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สถาบันอาชีวศึกษาเกษตรภาคเหนือ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F3CA52-B3FA-4A73-B8E3-CF593C10A2A6}"/>
              </a:ext>
            </a:extLst>
          </p:cNvPr>
          <p:cNvSpPr txBox="1"/>
          <p:nvPr/>
        </p:nvSpPr>
        <p:spPr>
          <a:xfrm>
            <a:off x="173665" y="1215824"/>
            <a:ext cx="8693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แหล่งกักเก็บน้ำ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บ่อคอนกรีตกักเก็บน้ำขนาด 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100 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ลบ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ม</a:t>
            </a:r>
            <a:r>
              <a:rPr lang="en-US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. (</a:t>
            </a: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กักเก็บน้ำจากระบบสูบน้ำพลังงานแสงอาทิตย์)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1B4453-D2C1-4F48-A5F7-4433B32CF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2046821"/>
            <a:ext cx="2672316" cy="15031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7C7B42-EB2D-4EB6-8DD9-4F589EB94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3608142"/>
            <a:ext cx="2672316" cy="1503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D9C3CC7-4C17-4F4A-A4A2-3C535ED3A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89" y="2046821"/>
            <a:ext cx="5164464" cy="29050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11C9FD-042D-4A0D-B9B3-166C2F616835}"/>
              </a:ext>
            </a:extLst>
          </p:cNvPr>
          <p:cNvSpPr txBox="1"/>
          <p:nvPr/>
        </p:nvSpPr>
        <p:spPr>
          <a:xfrm>
            <a:off x="829341" y="3423476"/>
            <a:ext cx="267231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ระบบสูบน้ำพลังงานแสงอาทิตย์ (ริมแม่น้ำปิง)</a:t>
            </a:r>
            <a:endParaRPr lang="en-US" sz="140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0A8C8E-2CAB-4734-8A77-75B4D344D63E}"/>
              </a:ext>
            </a:extLst>
          </p:cNvPr>
          <p:cNvSpPr txBox="1"/>
          <p:nvPr/>
        </p:nvSpPr>
        <p:spPr>
          <a:xfrm>
            <a:off x="3703088" y="2046821"/>
            <a:ext cx="516446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บ่อคอนกรีตกักเก็บน้ำขนาด </a:t>
            </a:r>
            <a:r>
              <a:rPr lang="en-US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100 </a:t>
            </a:r>
            <a:r>
              <a:rPr lang="th-TH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ลบ</a:t>
            </a:r>
            <a:r>
              <a:rPr lang="en-US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ม</a:t>
            </a:r>
            <a:r>
              <a:rPr lang="en-US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682488-921F-4463-BECA-C00C4CDBE9F2}"/>
              </a:ext>
            </a:extLst>
          </p:cNvPr>
          <p:cNvSpPr txBox="1"/>
          <p:nvPr/>
        </p:nvSpPr>
        <p:spPr>
          <a:xfrm>
            <a:off x="8102009" y="4644055"/>
            <a:ext cx="76554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12 </a:t>
            </a:r>
            <a:r>
              <a:rPr lang="th-TH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มิ</a:t>
            </a:r>
            <a:r>
              <a:rPr lang="en-US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ย</a:t>
            </a:r>
            <a:r>
              <a:rPr lang="en-US" sz="1400" dirty="0">
                <a:latin typeface="DB Heavent" panose="02000506060000020004" pitchFamily="2" charset="-34"/>
                <a:cs typeface="DB Heavent" panose="02000506060000020004" pitchFamily="2" charset="-34"/>
              </a:rPr>
              <a:t>. 67</a:t>
            </a:r>
          </a:p>
        </p:txBody>
      </p:sp>
    </p:spTree>
    <p:extLst>
      <p:ext uri="{BB962C8B-B14F-4D97-AF65-F5344CB8AC3E}">
        <p14:creationId xmlns:p14="http://schemas.microsoft.com/office/powerpoint/2010/main" val="15749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B31E1-7198-4378-8680-BBCD36F6DCEB}"/>
              </a:ext>
            </a:extLst>
          </p:cNvPr>
          <p:cNvSpPr txBox="1"/>
          <p:nvPr/>
        </p:nvSpPr>
        <p:spPr>
          <a:xfrm>
            <a:off x="0" y="692604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60000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ฟื้นฟู พัฒนาแหล่งน้ำในพื้นที่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C6FB42-8EB2-4C15-AC5E-C821C80E2372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สถาบันอาชีวศึกษาเกษตรภาคเหนือ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C084C4-BDB5-495E-8EBA-28C8E3EDEA7C}"/>
              </a:ext>
            </a:extLst>
          </p:cNvPr>
          <p:cNvSpPr txBox="1"/>
          <p:nvPr/>
        </p:nvSpPr>
        <p:spPr>
          <a:xfrm>
            <a:off x="248093" y="1462045"/>
            <a:ext cx="8895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การใช้ประโยชน์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แปลงหญ้าเลี้ยงสัตว์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ฟาร์มโคนม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 dirty="0">
                <a:latin typeface="DB Heavent" panose="02000506060000020004" pitchFamily="2" charset="-34"/>
                <a:cs typeface="DB Heavent" panose="02000506060000020004" pitchFamily="2" charset="-34"/>
              </a:rPr>
              <a:t>แนวทางฟื้นฟู พัฒนาแหล่งน้ำ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เสริมระบบสูบน้ำพลังงานแสงอาทิตย์บริเวณสระน้ำ แล้วเชื่อมต่อกับระบบท่อส่งน้ำเดิม </a:t>
            </a:r>
            <a:b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</a:br>
            <a:r>
              <a:rPr lang="th-TH" sz="2400" dirty="0">
                <a:latin typeface="DB Heavent" panose="02000506060000020004" pitchFamily="2" charset="-34"/>
                <a:cs typeface="DB Heavent" panose="02000506060000020004" pitchFamily="2" charset="-34"/>
              </a:rPr>
              <a:t>ของระบบสูบน้ำพลังงานแสงอาทิตย์ (แม่น้ำปิง)</a:t>
            </a:r>
            <a:endParaRPr lang="en-US" sz="240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946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B0E068-45BF-4F72-9403-6D2682385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9" t="10586" r="-193" b="8018"/>
          <a:stretch/>
        </p:blipFill>
        <p:spPr>
          <a:xfrm>
            <a:off x="0" y="-15989"/>
            <a:ext cx="9144000" cy="51594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30E992-5344-407A-9ADF-6123A7C331F2}"/>
              </a:ext>
            </a:extLst>
          </p:cNvPr>
          <p:cNvSpPr txBox="1"/>
          <p:nvPr/>
        </p:nvSpPr>
        <p:spPr>
          <a:xfrm rot="2018665">
            <a:off x="3930047" y="1052751"/>
            <a:ext cx="667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แม่น้ำปิง</a:t>
            </a:r>
            <a:endParaRPr lang="en-US" sz="1600" b="1" dirty="0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87254A-E06A-43E2-B194-6477C42E05A2}"/>
              </a:ext>
            </a:extLst>
          </p:cNvPr>
          <p:cNvSpPr txBox="1"/>
          <p:nvPr/>
        </p:nvSpPr>
        <p:spPr>
          <a:xfrm>
            <a:off x="0" y="-29887"/>
            <a:ext cx="9144000" cy="461665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วิทยาลัยเกษตรและเทคโนโลยีตาก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DDD880E-C4C1-444F-A1D1-E11F4B34C226}"/>
              </a:ext>
            </a:extLst>
          </p:cNvPr>
          <p:cNvSpPr>
            <a:spLocks noChangeAspect="1"/>
          </p:cNvSpPr>
          <p:nvPr/>
        </p:nvSpPr>
        <p:spPr>
          <a:xfrm>
            <a:off x="4635214" y="1938462"/>
            <a:ext cx="180000" cy="18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13D7D33-B8C5-4E93-9674-77CC837149F1}"/>
              </a:ext>
            </a:extLst>
          </p:cNvPr>
          <p:cNvSpPr>
            <a:spLocks noChangeAspect="1"/>
          </p:cNvSpPr>
          <p:nvPr/>
        </p:nvSpPr>
        <p:spPr>
          <a:xfrm>
            <a:off x="4815214" y="2046687"/>
            <a:ext cx="180000" cy="180000"/>
          </a:xfrm>
          <a:prstGeom prst="ellipse">
            <a:avLst/>
          </a:prstGeom>
          <a:solidFill>
            <a:srgbClr val="FFFF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DADB922-0E6C-43C1-B5E5-6E9BF3857876}"/>
              </a:ext>
            </a:extLst>
          </p:cNvPr>
          <p:cNvSpPr>
            <a:spLocks noChangeAspect="1"/>
          </p:cNvSpPr>
          <p:nvPr/>
        </p:nvSpPr>
        <p:spPr>
          <a:xfrm>
            <a:off x="4148787" y="2031999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455ED7D-5BAD-4D63-81C2-C2BC85740FF8}"/>
              </a:ext>
            </a:extLst>
          </p:cNvPr>
          <p:cNvSpPr>
            <a:spLocks noChangeAspect="1"/>
          </p:cNvSpPr>
          <p:nvPr/>
        </p:nvSpPr>
        <p:spPr>
          <a:xfrm>
            <a:off x="4815214" y="3478527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DB Heavent" panose="02000506060000020004" pitchFamily="2" charset="-34"/>
                <a:cs typeface="DB Heavent" panose="02000506060000020004" pitchFamily="2" charset="-34"/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A496C40-152F-443F-9B1F-7B31244AA3DB}"/>
              </a:ext>
            </a:extLst>
          </p:cNvPr>
          <p:cNvGrpSpPr/>
          <p:nvPr/>
        </p:nvGrpSpPr>
        <p:grpSpPr>
          <a:xfrm>
            <a:off x="6814643" y="477654"/>
            <a:ext cx="2289594" cy="2340000"/>
            <a:chOff x="8797411" y="614330"/>
            <a:chExt cx="2289594" cy="2340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0F15A3E2-51A0-4529-8901-40BE12FCF7BC}"/>
                </a:ext>
              </a:extLst>
            </p:cNvPr>
            <p:cNvSpPr/>
            <p:nvPr/>
          </p:nvSpPr>
          <p:spPr>
            <a:xfrm>
              <a:off x="8797411" y="614330"/>
              <a:ext cx="2289594" cy="23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ปั๊มสูบน้ำ (น้ำปิง) ด้วยไฟฟ้า</a:t>
              </a:r>
              <a:endParaRPr lang="en-US" sz="1400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endParaRP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สระน้ำ (ขุดขยาย </a:t>
              </a:r>
              <a:r>
                <a:rPr lang="en-US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– </a:t>
              </a:r>
              <a:r>
                <a:rPr lang="th-TH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แผนงาน)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แปลงนา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แปลงเพาะปลูกพืช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ปั๊มสูบน้ำ  </a:t>
              </a:r>
              <a:r>
                <a:rPr lang="en-US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- </a:t>
              </a:r>
              <a:r>
                <a:rPr lang="th-TH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แผนงาน</a:t>
              </a:r>
              <a:endParaRPr lang="en-US" sz="1400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endParaRP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ระบบพลังงานแสงอาทิตย์ </a:t>
              </a:r>
              <a:r>
                <a:rPr lang="en-US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– </a:t>
              </a:r>
              <a:r>
                <a:rPr lang="th-TH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แผนงาน</a:t>
              </a:r>
            </a:p>
            <a:p>
              <a:pPr indent="271463">
                <a:lnSpc>
                  <a:spcPct val="150000"/>
                </a:lnSpc>
              </a:pPr>
              <a:r>
                <a:rPr lang="th-TH" sz="1400" dirty="0">
                  <a:solidFill>
                    <a:srgbClr val="FF0000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ท่อส่งน้ำ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3E5B5F1-E8A1-4BC3-AE46-A8A722262C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95609" y="724766"/>
              <a:ext cx="180000" cy="1800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DB Heavent" panose="02000506060000020004" pitchFamily="2" charset="-34"/>
                  <a:cs typeface="DB Heavent" panose="02000506060000020004" pitchFamily="2" charset="-34"/>
                </a:rPr>
                <a:t>P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F087026-7F9A-4556-A3E2-99F71A3D3A9C}"/>
                </a:ext>
              </a:extLst>
            </p:cNvPr>
            <p:cNvCxnSpPr/>
            <p:nvPr/>
          </p:nvCxnSpPr>
          <p:spPr>
            <a:xfrm>
              <a:off x="8841143" y="2774871"/>
              <a:ext cx="26820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60E54E5-0E5D-43BE-82E6-2E276CF29FA8}"/>
                </a:ext>
              </a:extLst>
            </p:cNvPr>
            <p:cNvSpPr/>
            <p:nvPr/>
          </p:nvSpPr>
          <p:spPr>
            <a:xfrm>
              <a:off x="8923547" y="1092563"/>
              <a:ext cx="207960" cy="12692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3D74A65-6732-43F5-AAD4-E152A5BB6E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91556" y="1393221"/>
              <a:ext cx="180000" cy="180000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DB Heavent" panose="02000506060000020004" pitchFamily="2" charset="-34"/>
                  <a:cs typeface="DB Heavent" panose="02000506060000020004" pitchFamily="2" charset="-34"/>
                </a:rPr>
                <a:t>3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9ECE405E-3428-4822-89AB-30954190F9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95609" y="1727404"/>
              <a:ext cx="180000" cy="180000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DB Heavent" panose="02000506060000020004" pitchFamily="2" charset="-34"/>
                  <a:cs typeface="DB Heavent" panose="02000506060000020004" pitchFamily="2" charset="-34"/>
                </a:rPr>
                <a:t>4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6E3259F7-6379-4C04-AA80-0FB6DFC213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95609" y="2037701"/>
              <a:ext cx="180000" cy="180000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P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D865A1CA-A342-416C-A085-ED674AB0A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91556" y="2374013"/>
              <a:ext cx="180000" cy="180000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S</a:t>
              </a: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C0781AD-67D2-486F-9909-E501BD9C4392}"/>
              </a:ext>
            </a:extLst>
          </p:cNvPr>
          <p:cNvSpPr/>
          <p:nvPr/>
        </p:nvSpPr>
        <p:spPr>
          <a:xfrm>
            <a:off x="4200525" y="2962275"/>
            <a:ext cx="552450" cy="495300"/>
          </a:xfrm>
          <a:custGeom>
            <a:avLst/>
            <a:gdLst>
              <a:gd name="connsiteX0" fmla="*/ 142875 w 552450"/>
              <a:gd name="connsiteY0" fmla="*/ 0 h 495300"/>
              <a:gd name="connsiteX1" fmla="*/ 552450 w 552450"/>
              <a:gd name="connsiteY1" fmla="*/ 200025 h 495300"/>
              <a:gd name="connsiteX2" fmla="*/ 361950 w 552450"/>
              <a:gd name="connsiteY2" fmla="*/ 495300 h 495300"/>
              <a:gd name="connsiteX3" fmla="*/ 0 w 552450"/>
              <a:gd name="connsiteY3" fmla="*/ 342900 h 495300"/>
              <a:gd name="connsiteX4" fmla="*/ 142875 w 552450"/>
              <a:gd name="connsiteY4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50" h="495300">
                <a:moveTo>
                  <a:pt x="142875" y="0"/>
                </a:moveTo>
                <a:lnTo>
                  <a:pt x="552450" y="200025"/>
                </a:lnTo>
                <a:lnTo>
                  <a:pt x="361950" y="495300"/>
                </a:lnTo>
                <a:lnTo>
                  <a:pt x="0" y="342900"/>
                </a:lnTo>
                <a:lnTo>
                  <a:pt x="142875" y="0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AD92A64-4E59-4347-827E-AA1B225422FC}"/>
              </a:ext>
            </a:extLst>
          </p:cNvPr>
          <p:cNvCxnSpPr>
            <a:stCxn id="14" idx="3"/>
            <a:endCxn id="5" idx="0"/>
          </p:cNvCxnSpPr>
          <p:nvPr/>
        </p:nvCxnSpPr>
        <p:spPr>
          <a:xfrm flipH="1">
            <a:off x="4343400" y="2092102"/>
            <a:ext cx="318174" cy="8701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B341BA3-CCBB-4685-BD98-CCD37DE059E8}"/>
              </a:ext>
            </a:extLst>
          </p:cNvPr>
          <p:cNvSpPr>
            <a:spLocks noChangeAspect="1"/>
          </p:cNvSpPr>
          <p:nvPr/>
        </p:nvSpPr>
        <p:spPr>
          <a:xfrm>
            <a:off x="4083681" y="3209925"/>
            <a:ext cx="180000" cy="180000"/>
          </a:xfrm>
          <a:prstGeom prst="ellipse">
            <a:avLst/>
          </a:prstGeom>
          <a:solidFill>
            <a:srgbClr val="FFFF00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P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152"/>
            <a:ext cx="9144000" cy="50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0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781</Words>
  <Application>Microsoft Office PowerPoint</Application>
  <PresentationFormat>นำเสนอทางหน้าจอ (16:9)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Mongkol</dc:creator>
  <cp:lastModifiedBy>มนตรี</cp:lastModifiedBy>
  <cp:revision>69</cp:revision>
  <dcterms:created xsi:type="dcterms:W3CDTF">2024-06-05T09:56:46Z</dcterms:created>
  <dcterms:modified xsi:type="dcterms:W3CDTF">2024-06-17T04:44:28Z</dcterms:modified>
</cp:coreProperties>
</file>